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dea81bb3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1dea81bb3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pic>
        <p:nvPicPr>
          <p:cNvPr id="142" name="Google Shape;142;p23"/>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pic>
        <p:nvPicPr>
          <p:cNvPr id="148" name="Google Shape;148;p24"/>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pic>
        <p:nvPicPr>
          <p:cNvPr id="154" name="Google Shape;154;p25"/>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pic>
        <p:nvPicPr>
          <p:cNvPr id="160" name="Google Shape;160;p26"/>
          <p:cNvPicPr preferRelativeResize="0"/>
          <p:nvPr/>
        </p:nvPicPr>
        <p:blipFill>
          <a:blip r:embed="rId3">
            <a:alphaModFix/>
          </a:blip>
          <a:stretch>
            <a:fillRect/>
          </a:stretch>
        </p:blipFill>
        <p:spPr>
          <a:xfrm>
            <a:off x="3164691" y="837025"/>
            <a:ext cx="5980175" cy="43057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pic>
        <p:nvPicPr>
          <p:cNvPr id="166" name="Google Shape;166;p27"/>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pic>
        <p:nvPicPr>
          <p:cNvPr id="172" name="Google Shape;172;p28"/>
          <p:cNvPicPr preferRelativeResize="0"/>
          <p:nvPr/>
        </p:nvPicPr>
        <p:blipFill>
          <a:blip r:embed="rId3">
            <a:alphaModFix/>
          </a:blip>
          <a:stretch>
            <a:fillRect/>
          </a:stretch>
        </p:blipFill>
        <p:spPr>
          <a:xfrm>
            <a:off x="3164703" y="837038"/>
            <a:ext cx="5980175" cy="43057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pic>
        <p:nvPicPr>
          <p:cNvPr id="178" name="Google Shape;178;p29"/>
          <p:cNvPicPr preferRelativeResize="0"/>
          <p:nvPr/>
        </p:nvPicPr>
        <p:blipFill>
          <a:blip r:embed="rId3">
            <a:alphaModFix/>
          </a:blip>
          <a:stretch>
            <a:fillRect/>
          </a:stretch>
        </p:blipFill>
        <p:spPr>
          <a:xfrm>
            <a:off x="3164691" y="837025"/>
            <a:ext cx="5980175" cy="43057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pic>
        <p:nvPicPr>
          <p:cNvPr id="184" name="Google Shape;184;p30"/>
          <p:cNvPicPr preferRelativeResize="0"/>
          <p:nvPr/>
        </p:nvPicPr>
        <p:blipFill>
          <a:blip r:embed="rId3">
            <a:alphaModFix/>
          </a:blip>
          <a:stretch>
            <a:fillRect/>
          </a:stretch>
        </p:blipFill>
        <p:spPr>
          <a:xfrm>
            <a:off x="3164691" y="837038"/>
            <a:ext cx="5980175" cy="430572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0" name="Google Shape;190;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pic>
        <p:nvPicPr>
          <p:cNvPr id="196" name="Google Shape;196;p32"/>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2" name="Google Shape;202;p33"/>
          <p:cNvPicPr preferRelativeResize="0"/>
          <p:nvPr/>
        </p:nvPicPr>
        <p:blipFill>
          <a:blip r:embed="rId3">
            <a:alphaModFix/>
          </a:blip>
          <a:stretch>
            <a:fillRect/>
          </a:stretch>
        </p:blipFill>
        <p:spPr>
          <a:xfrm>
            <a:off x="3164693" y="837038"/>
            <a:ext cx="5980177" cy="4305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pic>
        <p:nvPicPr>
          <p:cNvPr id="208" name="Google Shape;208;p34"/>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4" name="Google Shape;214;p35"/>
          <p:cNvPicPr preferRelativeResize="0"/>
          <p:nvPr/>
        </p:nvPicPr>
        <p:blipFill>
          <a:blip r:embed="rId3">
            <a:alphaModFix/>
          </a:blip>
          <a:stretch>
            <a:fillRect/>
          </a:stretch>
        </p:blipFill>
        <p:spPr>
          <a:xfrm>
            <a:off x="3164706" y="837038"/>
            <a:ext cx="5980177" cy="4305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nvSpPr>
        <p:spPr>
          <a:xfrm>
            <a:off x="29250" y="877800"/>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None/>
            </a:pPr>
            <a:r>
              <a:rPr lang="en" sz="2600">
                <a:solidFill>
                  <a:srgbClr val="000000"/>
                </a:solidFill>
                <a:latin typeface="Montserrat"/>
                <a:ea typeface="Montserrat"/>
                <a:cs typeface="Montserrat"/>
                <a:sym typeface="Montserrat"/>
              </a:rPr>
              <a:t>Nota metodológica </a:t>
            </a:r>
            <a:endParaRPr sz="26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000000"/>
                </a:solidFill>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000000"/>
                </a:solidFill>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solidFill>
                  <a:srgbClr val="000000"/>
                </a:solidFill>
                <a:latin typeface="Montserrat"/>
                <a:ea typeface="Montserrat"/>
                <a:cs typeface="Montserrat"/>
                <a:sym typeface="Montserrat"/>
              </a:rPr>
              <a:t>3</a:t>
            </a:r>
            <a:r>
              <a:rPr lang="en" sz="1100">
                <a:solidFill>
                  <a:srgbClr val="000000"/>
                </a:solidFill>
                <a:latin typeface="Montserrat"/>
                <a:ea typeface="Montserrat"/>
                <a:cs typeface="Montserrat"/>
                <a:sym typeface="Montserrat"/>
              </a:rPr>
              <a:t>:</a:t>
            </a:r>
            <a:endParaRPr sz="1100">
              <a:solidFill>
                <a:srgbClr val="000000"/>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000000"/>
              </a:buClr>
              <a:buSzPts val="1100"/>
              <a:buFont typeface="Montserrat"/>
              <a:buAutoNum type="romanUcPeriod"/>
            </a:pPr>
            <a:r>
              <a:rPr lang="en" sz="1100">
                <a:solidFill>
                  <a:srgbClr val="000000"/>
                </a:solidFill>
                <a:latin typeface="Montserrat"/>
                <a:ea typeface="Montserrat"/>
                <a:cs typeface="Montserrat"/>
                <a:sym typeface="Montserrat"/>
              </a:rPr>
              <a:t>Si el paciente es ambulatorio, significa que no requiere de hospitalización y por lo tanto su fecha de alta es igual a su fecha de ingreso.</a:t>
            </a:r>
            <a:endParaRPr sz="1100">
              <a:solidFill>
                <a:srgbClr val="000000"/>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000000"/>
              </a:buClr>
              <a:buSzPts val="1100"/>
              <a:buFont typeface="Montserrat"/>
              <a:buAutoNum type="romanUcPeriod"/>
            </a:pPr>
            <a:r>
              <a:rPr lang="en" sz="1100">
                <a:solidFill>
                  <a:srgbClr val="000000"/>
                </a:solidFill>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solidFill>
                <a:srgbClr val="000000"/>
              </a:solidFill>
              <a:latin typeface="Montserrat"/>
              <a:ea typeface="Montserrat"/>
              <a:cs typeface="Montserrat"/>
              <a:sym typeface="Montserrat"/>
            </a:endParaRPr>
          </a:p>
          <a:p>
            <a:pPr indent="-298450" lvl="0" marL="457200" rtl="0" algn="l">
              <a:lnSpc>
                <a:spcPct val="115000"/>
              </a:lnSpc>
              <a:spcBef>
                <a:spcPts val="0"/>
              </a:spcBef>
              <a:spcAft>
                <a:spcPts val="0"/>
              </a:spcAft>
              <a:buClr>
                <a:srgbClr val="000000"/>
              </a:buClr>
              <a:buSzPts val="1100"/>
              <a:buFont typeface="Montserrat"/>
              <a:buAutoNum type="romanUcPeriod"/>
            </a:pPr>
            <a:r>
              <a:rPr lang="en" sz="1100">
                <a:solidFill>
                  <a:srgbClr val="000000"/>
                </a:solidFill>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rgbClr val="000000"/>
                </a:solidFill>
                <a:latin typeface="Montserrat"/>
                <a:ea typeface="Montserrat"/>
                <a:cs typeface="Montserrat"/>
                <a:sym typeface="Montserrat"/>
              </a:rPr>
              <a:t>FUENTES</a:t>
            </a:r>
            <a:endParaRPr b="1" sz="1100">
              <a:solidFill>
                <a:srgbClr val="000000"/>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000000"/>
                </a:solidFill>
                <a:latin typeface="Montserrat"/>
                <a:ea typeface="Montserrat"/>
                <a:cs typeface="Montserrat"/>
                <a:sym typeface="Montserrat"/>
              </a:rPr>
              <a:t>Los datos relativos a pacientes COVID son obtenidos del archivo "220309COVID19MEXICOTOT" de la Dirección General de Epidemiología de la Secretaría de Salud. Los datos de las jurisdicciones sanitarias fueron generados con base en el archivo CLUES 2020 “ESTABLECIMIENTO_SALUD_202008”.</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solidFill>
                <a:srgbClr val="000000"/>
              </a:solidFill>
              <a:latin typeface="Montserrat"/>
              <a:ea typeface="Montserrat"/>
              <a:cs typeface="Montserrat"/>
              <a:sym typeface="Montserrat"/>
            </a:endParaRPr>
          </a:p>
          <a:p>
            <a:pPr indent="-266700" lvl="0" marL="457200" rtl="0" algn="l">
              <a:lnSpc>
                <a:spcPct val="115000"/>
              </a:lnSpc>
              <a:spcBef>
                <a:spcPts val="300"/>
              </a:spcBef>
              <a:spcAft>
                <a:spcPts val="0"/>
              </a:spcAft>
              <a:buClr>
                <a:srgbClr val="000000"/>
              </a:buClr>
              <a:buSzPts val="600"/>
              <a:buFont typeface="Montserrat"/>
              <a:buAutoNum type="arabicPeriod" startAt="3"/>
            </a:pPr>
            <a:r>
              <a:rPr lang="en" sz="600">
                <a:solidFill>
                  <a:srgbClr val="000000"/>
                </a:solidFill>
                <a:latin typeface="Montserrat"/>
                <a:ea typeface="Montserrat"/>
                <a:cs typeface="Montserrat"/>
                <a:sym typeface="Montserrat"/>
              </a:rPr>
              <a:t> </a:t>
            </a:r>
            <a:r>
              <a:rPr lang="en" sz="600">
                <a:uFill>
                  <a:noFill/>
                </a:uFill>
                <a:latin typeface="Montserrat"/>
                <a:ea typeface="Montserrat"/>
                <a:cs typeface="Montserrat"/>
                <a:sym typeface="Montserrat"/>
                <a:hlinkClick r:id="rId3"/>
              </a:rPr>
              <a:t>Marcos A. Capistran</a:t>
            </a:r>
            <a:r>
              <a:rPr lang="en" sz="600">
                <a:latin typeface="Montserrat"/>
                <a:ea typeface="Montserrat"/>
                <a:cs typeface="Montserrat"/>
                <a:sym typeface="Montserrat"/>
              </a:rPr>
              <a:t>,</a:t>
            </a:r>
            <a:r>
              <a:rPr lang="en" sz="600">
                <a:uFill>
                  <a:noFill/>
                </a:uFill>
                <a:latin typeface="Montserrat"/>
                <a:ea typeface="Montserrat"/>
                <a:cs typeface="Montserrat"/>
                <a:sym typeface="Montserrat"/>
                <a:hlinkClick r:id="rId4"/>
              </a:rPr>
              <a:t> Antonio Capella</a:t>
            </a:r>
            <a:r>
              <a:rPr lang="en" sz="600">
                <a:latin typeface="Montserrat"/>
                <a:ea typeface="Montserrat"/>
                <a:cs typeface="Montserrat"/>
                <a:sym typeface="Montserrat"/>
              </a:rPr>
              <a:t>,</a:t>
            </a:r>
            <a:r>
              <a:rPr lang="en" sz="600">
                <a:uFill>
                  <a:noFill/>
                </a:uFill>
                <a:latin typeface="Montserrat"/>
                <a:ea typeface="Montserrat"/>
                <a:cs typeface="Montserrat"/>
                <a:sym typeface="Montserrat"/>
                <a:hlinkClick r:id="rId5"/>
              </a:rPr>
              <a:t> J. Andres Christen</a:t>
            </a:r>
            <a:r>
              <a:rPr lang="en" sz="600">
                <a:latin typeface="Montserrat"/>
                <a:ea typeface="Montserrat"/>
                <a:cs typeface="Montserrat"/>
                <a:sym typeface="Montserrat"/>
              </a:rPr>
              <a:t> (</a:t>
            </a:r>
            <a:r>
              <a:rPr lang="en" sz="600">
                <a:solidFill>
                  <a:srgbClr val="000000"/>
                </a:solidFill>
                <a:latin typeface="Montserrat"/>
                <a:ea typeface="Montserrat"/>
                <a:cs typeface="Montserrat"/>
                <a:sym typeface="Montserrat"/>
              </a:rPr>
              <a:t>2020). Forecasting hospital demand during COVID-19 pandemic outbreaks, 21-25.</a:t>
            </a:r>
            <a:endParaRPr sz="1100">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idx="4294967295" type="body"/>
          </p:nvPr>
        </p:nvSpPr>
        <p:spPr>
          <a:xfrm>
            <a:off x="0" y="649200"/>
            <a:ext cx="9144000" cy="44943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t/>
            </a:r>
            <a:endParaRPr b="1" sz="1100">
              <a:latin typeface="Montserrat"/>
              <a:ea typeface="Montserrat"/>
              <a:cs typeface="Montserrat"/>
              <a:sym typeface="Montserrat"/>
            </a:endParaRPr>
          </a:p>
          <a:p>
            <a:pPr indent="0" lvl="0" marL="0" rtl="0" algn="just">
              <a:lnSpc>
                <a:spcPct val="115000"/>
              </a:lnSpc>
              <a:spcBef>
                <a:spcPts val="300"/>
              </a:spcBef>
              <a:spcAft>
                <a:spcPts val="0"/>
              </a:spcAft>
              <a:buSzPts val="1100"/>
              <a:buNone/>
            </a:pPr>
            <a:r>
              <a:t/>
            </a:r>
            <a:endParaRPr sz="1100">
              <a:latin typeface="Montserrat"/>
              <a:ea typeface="Montserrat"/>
              <a:cs typeface="Montserrat"/>
              <a:sym typeface="Montserrat"/>
            </a:endParaRPr>
          </a:p>
          <a:p>
            <a:pPr indent="0" lvl="0" marL="0" rtl="0" algn="l">
              <a:spcBef>
                <a:spcPts val="300"/>
              </a:spcBef>
              <a:spcAft>
                <a:spcPts val="0"/>
              </a:spcAft>
              <a:buSzPts val="2800"/>
              <a:buNone/>
            </a:pPr>
            <a:r>
              <a:rPr lang="en" sz="2600">
                <a:latin typeface="Montserrat"/>
                <a:ea typeface="Montserrat"/>
                <a:cs typeface="Montserrat"/>
                <a:sym typeface="Montserrat"/>
              </a:rPr>
              <a:t>Resultados - Parte I</a:t>
            </a:r>
            <a:endParaRPr sz="26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8" name="Google Shape;118;p19"/>
          <p:cNvPicPr preferRelativeResize="0"/>
          <p:nvPr/>
        </p:nvPicPr>
        <p:blipFill>
          <a:blip r:embed="rId3">
            <a:alphaModFix/>
          </a:blip>
          <a:stretch>
            <a:fillRect/>
          </a:stretch>
        </p:blipFill>
        <p:spPr>
          <a:xfrm>
            <a:off x="3164691" y="838200"/>
            <a:ext cx="5980175" cy="4303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pic>
        <p:nvPicPr>
          <p:cNvPr id="124" name="Google Shape;124;p20"/>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pic>
        <p:nvPicPr>
          <p:cNvPr id="130" name="Google Shape;130;p21"/>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pic>
        <p:nvPicPr>
          <p:cNvPr id="136" name="Google Shape;136;p22"/>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